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66" r:id="rId5"/>
    <p:sldId id="269" r:id="rId6"/>
  </p:sldIdLst>
  <p:sldSz cx="12192000" cy="6858000"/>
  <p:notesSz cx="6888163" cy="100187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B49906-73E5-490B-943A-C0F311EFA4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52E3889-A2FE-4B1B-82FA-E119745F1E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E2B2E22-8F3A-4413-9A2F-5280E9F64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7AFEE-37ED-4995-83DE-9513697F9224}" type="datetimeFigureOut">
              <a:rPr lang="cs-CZ" smtClean="0"/>
              <a:t>06.05.2021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B801270-32B2-40B5-82D8-01FEF0F37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AD5563E-9255-4F5D-B422-DA0DC3E69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8AA1C-386D-41FA-9B2D-EF3E72A6F0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609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C5ED8F-6F8C-409E-8ABB-6750B28B80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9CF835A-DD6D-482D-BE0D-02160B5A00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ED6EA44-FA86-43F9-A3DE-62E150670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7AFEE-37ED-4995-83DE-9513697F9224}" type="datetimeFigureOut">
              <a:rPr lang="cs-CZ" smtClean="0"/>
              <a:t>06.05.2021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AAF7B5C-4604-40AF-AF6C-1D8ADD6B0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97D9210-ED12-423B-A525-9FED71C6F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8AA1C-386D-41FA-9B2D-EF3E72A6F0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0982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FC2CB28-FA87-4A35-B0EB-FFBCBDEB06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E539474-A461-4364-BCCA-25A02409D7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E832E63-8EB5-495D-A2F6-580297954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7AFEE-37ED-4995-83DE-9513697F9224}" type="datetimeFigureOut">
              <a:rPr lang="cs-CZ" smtClean="0"/>
              <a:t>06.05.2021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35057C9-073E-406D-9538-78AC85D35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83C52B6-19DA-4D70-BC9E-01D9A2BB0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8AA1C-386D-41FA-9B2D-EF3E72A6F0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6805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929E37-DE68-4744-8940-0E7A280AC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A4B47AF-55CF-49E0-99FB-37A1D55EDD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232F9A0-CC31-4DA5-8B26-D690CBB70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7AFEE-37ED-4995-83DE-9513697F9224}" type="datetimeFigureOut">
              <a:rPr lang="cs-CZ" smtClean="0"/>
              <a:t>06.05.2021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AD0D1AC-56BB-40B3-A138-79F96A8EC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5F60A8B-03EA-4E62-A0D1-CB2B9231C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8AA1C-386D-41FA-9B2D-EF3E72A6F0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360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404303-48B9-45CB-974B-58D31B42F0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2DDA434-4B28-47DD-A70A-BACC1289DA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DC57D74-D375-48E8-8D20-27DF7239E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7AFEE-37ED-4995-83DE-9513697F9224}" type="datetimeFigureOut">
              <a:rPr lang="cs-CZ" smtClean="0"/>
              <a:t>06.05.2021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5A51C82-2196-401B-B745-9FE7197E9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E7004F4-F968-4150-8E09-F872CE2A4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8AA1C-386D-41FA-9B2D-EF3E72A6F0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6351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C6E171-F712-47B4-8DCC-AFC63CCD8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97414E9-EDA8-41E1-AD87-DBAF1113CB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FB0485A2-2CCF-435F-8199-7291093DAA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B06A2FF-DFC0-42B4-84B4-4FBF62BCB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7AFEE-37ED-4995-83DE-9513697F9224}" type="datetimeFigureOut">
              <a:rPr lang="cs-CZ" smtClean="0"/>
              <a:t>06.05.2021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8C3EA9F-D157-4143-B492-D1D819197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DD6F46D-A742-4B5D-B220-64B903A53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8AA1C-386D-41FA-9B2D-EF3E72A6F0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2549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B343D0-9738-4C6D-B951-A3A3BC8A0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DE50F72-F7F7-4BCE-BE9D-581847578B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59E28BBB-5BE6-44BF-9DE7-1DD1C40865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F0A36486-503A-4057-826E-D806357B7C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7F1D69B1-E315-48B0-8BB7-F94744E7B6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F5E5902-F4C0-43BF-920E-FB992D151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7AFEE-37ED-4995-83DE-9513697F9224}" type="datetimeFigureOut">
              <a:rPr lang="cs-CZ" smtClean="0"/>
              <a:t>06.05.2021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C2B1A93-FE29-4AB1-95DF-5245D92B5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ECB63C6-D634-4E5D-970E-37C5BBB68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8AA1C-386D-41FA-9B2D-EF3E72A6F0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0660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EC1480-8C4C-41C0-AB87-22C72542A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0BA7D45-6D68-4C66-99EB-F6621333A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7AFEE-37ED-4995-83DE-9513697F9224}" type="datetimeFigureOut">
              <a:rPr lang="cs-CZ" smtClean="0"/>
              <a:t>06.05.2021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FD67901-BC9D-45D1-BD4D-135242C0B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201E4CC-C0B1-4370-A15F-972EE2A75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8AA1C-386D-41FA-9B2D-EF3E72A6F0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4196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9EDFCC0-FE27-4706-A2D6-72BAD4991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7AFEE-37ED-4995-83DE-9513697F9224}" type="datetimeFigureOut">
              <a:rPr lang="cs-CZ" smtClean="0"/>
              <a:t>06.05.2021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73D5C36-8FF4-44D7-A925-044226D5E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E9F49EB-4F31-42EC-A43D-073CA02DF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8AA1C-386D-41FA-9B2D-EF3E72A6F0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0777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EFBA47-75DE-4C9F-A80B-670071234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3435E27-BC51-4220-908F-AF4BAC40D5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4F35653-5C50-4324-A6F6-C588ADCA83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ABBAFBB-C0F2-4CC3-A4FB-B33081784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7AFEE-37ED-4995-83DE-9513697F9224}" type="datetimeFigureOut">
              <a:rPr lang="cs-CZ" smtClean="0"/>
              <a:t>06.05.2021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E0A7F4D-D7A3-421E-96A5-48A6185E1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4505C9F-5B0B-4C97-AFCD-545AD5FBC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8AA1C-386D-41FA-9B2D-EF3E72A6F0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7345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56A834-C93F-487A-BAFA-D1C6E5620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160E6CA5-8C60-4F52-8138-1ED5603F71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92CDB2BE-C3C7-4E9A-8FA2-B7C2278757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F4F30BA-B0C3-4DCA-9853-DA397DD8C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7AFEE-37ED-4995-83DE-9513697F9224}" type="datetimeFigureOut">
              <a:rPr lang="cs-CZ" smtClean="0"/>
              <a:t>06.05.2021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40DDC66-9034-4D40-AEA1-D16F96154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ABD119C-A530-485D-A16C-4B4171741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8AA1C-386D-41FA-9B2D-EF3E72A6F0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2115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  <a:alpha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FC706F3-B8EC-477B-8AE7-C610744E8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366423D-7105-49F8-9BC4-5C4DC822B4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025E286-72D5-406B-B6DD-55831DDF5D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7AFEE-37ED-4995-83DE-9513697F9224}" type="datetimeFigureOut">
              <a:rPr lang="cs-CZ" smtClean="0"/>
              <a:t>06.05.2021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379CC9C-0753-454A-8441-505256171E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0F11464-96ED-4A95-BC97-F33315B602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8AA1C-386D-41FA-9B2D-EF3E72A6F0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47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94C510-F6FF-44E4-BA54-5B378240CD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opakování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DC5F7E0-6F1E-4A93-BCE7-1A19FCAFFA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0496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98031B-FDE1-4977-85A0-838AC2E35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Ověř ZZH v chemické rovnici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ED22FC6-97AD-478B-BBDB-DF87A46341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926452" cy="4351338"/>
          </a:xfrm>
        </p:spPr>
        <p:txBody>
          <a:bodyPr>
            <a:normAutofit lnSpcReduction="10000"/>
          </a:bodyPr>
          <a:lstStyle/>
          <a:p>
            <a:r>
              <a:rPr lang="cs-CZ" dirty="0" err="1"/>
              <a:t>Zn</a:t>
            </a:r>
            <a:r>
              <a:rPr lang="cs-CZ" dirty="0"/>
              <a:t>  + </a:t>
            </a:r>
            <a:r>
              <a:rPr lang="cs-CZ" dirty="0" err="1"/>
              <a:t>HCl</a:t>
            </a:r>
            <a:r>
              <a:rPr lang="cs-CZ" dirty="0"/>
              <a:t>             ZnCl</a:t>
            </a:r>
            <a:r>
              <a:rPr lang="cs-CZ" baseline="-25000" dirty="0"/>
              <a:t>2</a:t>
            </a:r>
            <a:r>
              <a:rPr lang="cs-CZ" dirty="0"/>
              <a:t>   +   H</a:t>
            </a:r>
            <a:r>
              <a:rPr lang="cs-CZ" baseline="-25000" dirty="0"/>
              <a:t>2</a:t>
            </a:r>
          </a:p>
          <a:p>
            <a:r>
              <a:rPr lang="cs-CZ" dirty="0" err="1"/>
              <a:t>Zn</a:t>
            </a:r>
            <a:r>
              <a:rPr lang="cs-CZ" dirty="0"/>
              <a:t>  + 2HCl             ZnCl</a:t>
            </a:r>
            <a:r>
              <a:rPr lang="cs-CZ" baseline="-25000" dirty="0"/>
              <a:t>2</a:t>
            </a:r>
            <a:r>
              <a:rPr lang="cs-CZ" dirty="0"/>
              <a:t>   +   H</a:t>
            </a:r>
            <a:r>
              <a:rPr lang="cs-CZ" baseline="-25000" dirty="0"/>
              <a:t>2</a:t>
            </a:r>
            <a:endParaRPr lang="cs-CZ" dirty="0"/>
          </a:p>
          <a:p>
            <a:r>
              <a:rPr lang="cs-CZ" dirty="0"/>
              <a:t>m= n . M</a:t>
            </a:r>
          </a:p>
          <a:p>
            <a:r>
              <a:rPr lang="cs-CZ" dirty="0" err="1"/>
              <a:t>m</a:t>
            </a:r>
            <a:r>
              <a:rPr lang="cs-CZ" baseline="-25000" dirty="0" err="1"/>
              <a:t>Zn</a:t>
            </a:r>
            <a:r>
              <a:rPr lang="cs-CZ" dirty="0"/>
              <a:t>= 65,5 g     </a:t>
            </a:r>
            <a:r>
              <a:rPr lang="cs-CZ" dirty="0" err="1"/>
              <a:t>m</a:t>
            </a:r>
            <a:r>
              <a:rPr lang="cs-CZ" baseline="-25000" dirty="0" err="1"/>
              <a:t>HCl</a:t>
            </a:r>
            <a:r>
              <a:rPr lang="cs-CZ" dirty="0"/>
              <a:t>=2. (1+35,5)	   m</a:t>
            </a:r>
            <a:r>
              <a:rPr lang="cs-CZ" baseline="-25000" dirty="0"/>
              <a:t>ZnCl2</a:t>
            </a:r>
            <a:r>
              <a:rPr lang="cs-CZ" dirty="0"/>
              <a:t>= 1.(65,5+2.35,5)    m</a:t>
            </a:r>
            <a:r>
              <a:rPr lang="cs-CZ" baseline="-25000" dirty="0"/>
              <a:t>H2</a:t>
            </a:r>
            <a:r>
              <a:rPr lang="cs-CZ" dirty="0"/>
              <a:t>= 2g</a:t>
            </a:r>
          </a:p>
          <a:p>
            <a:pPr marL="0" indent="0">
              <a:buNone/>
            </a:pPr>
            <a:r>
              <a:rPr lang="cs-CZ" dirty="0"/>
              <a:t>                             </a:t>
            </a:r>
            <a:r>
              <a:rPr lang="cs-CZ" dirty="0" err="1"/>
              <a:t>m</a:t>
            </a:r>
            <a:r>
              <a:rPr lang="cs-CZ" baseline="-25000" dirty="0" err="1"/>
              <a:t>HCl</a:t>
            </a:r>
            <a:r>
              <a:rPr lang="cs-CZ" dirty="0"/>
              <a:t>= 73 g		   m</a:t>
            </a:r>
            <a:r>
              <a:rPr lang="cs-CZ" baseline="-25000" dirty="0"/>
              <a:t>ZnCl2</a:t>
            </a:r>
            <a:r>
              <a:rPr lang="cs-CZ" dirty="0"/>
              <a:t>= 136,5 g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		65,5 + 73   				136,5  + 2</a:t>
            </a:r>
          </a:p>
          <a:p>
            <a:pPr marL="0" indent="0">
              <a:buNone/>
            </a:pPr>
            <a:r>
              <a:rPr lang="cs-CZ" dirty="0"/>
              <a:t>		138,5 g                 =                        138,5 g</a:t>
            </a:r>
          </a:p>
          <a:p>
            <a:pPr marL="0" indent="0">
              <a:buNone/>
            </a:pPr>
            <a:r>
              <a:rPr lang="cs-CZ" dirty="0"/>
              <a:t>Chemická rovnice je správně upravená, platí ZZH.</a:t>
            </a:r>
          </a:p>
        </p:txBody>
      </p:sp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F73FE73E-8262-4383-92A2-766C39FD3C10}"/>
              </a:ext>
            </a:extLst>
          </p:cNvPr>
          <p:cNvCxnSpPr/>
          <p:nvPr/>
        </p:nvCxnSpPr>
        <p:spPr>
          <a:xfrm>
            <a:off x="2630078" y="1998483"/>
            <a:ext cx="67873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se šipkou 5">
            <a:extLst>
              <a:ext uri="{FF2B5EF4-FFF2-40B4-BE49-F238E27FC236}">
                <a16:creationId xmlns:a16="http://schemas.microsoft.com/office/drawing/2014/main" id="{36B43DE5-F5F6-495A-BA67-ADA1006583B3}"/>
              </a:ext>
            </a:extLst>
          </p:cNvPr>
          <p:cNvCxnSpPr/>
          <p:nvPr/>
        </p:nvCxnSpPr>
        <p:spPr>
          <a:xfrm>
            <a:off x="2771480" y="2518529"/>
            <a:ext cx="67873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FE999077-A390-47BE-926D-FF3DAC497343}"/>
              </a:ext>
            </a:extLst>
          </p:cNvPr>
          <p:cNvCxnSpPr/>
          <p:nvPr/>
        </p:nvCxnSpPr>
        <p:spPr>
          <a:xfrm>
            <a:off x="5756635" y="3429000"/>
            <a:ext cx="67873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E88D1889-B500-42E2-85C7-868E49892D0A}"/>
              </a:ext>
            </a:extLst>
          </p:cNvPr>
          <p:cNvCxnSpPr>
            <a:cxnSpLocks/>
          </p:cNvCxnSpPr>
          <p:nvPr/>
        </p:nvCxnSpPr>
        <p:spPr>
          <a:xfrm>
            <a:off x="4751109" y="4799814"/>
            <a:ext cx="215873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4756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032CDC-7A67-449C-AFB4-919FA3717E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Výpočet z chemické rovnice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54C7221-C9BA-4CE1-B8D2-994B553CD39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4799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E9EA49-8C87-44B7-817C-4890795CA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Výpočet z chemické rovnice- zápis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E90D166-15B2-4BB9-9CD3-998A946CBD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8898"/>
            <a:ext cx="10515600" cy="543910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b="1" dirty="0"/>
              <a:t>Kolik sulfidu železitého vznikne z 5 g železa s reakcí se sírou?</a:t>
            </a:r>
          </a:p>
          <a:p>
            <a:r>
              <a:rPr lang="cs-CZ" sz="2400" dirty="0"/>
              <a:t>Napíšu rovnici</a:t>
            </a:r>
          </a:p>
          <a:p>
            <a:r>
              <a:rPr lang="cs-CZ" sz="2400" dirty="0"/>
              <a:t>        </a:t>
            </a:r>
            <a:r>
              <a:rPr lang="cs-CZ" sz="2400" dirty="0" err="1"/>
              <a:t>Fe</a:t>
            </a:r>
            <a:r>
              <a:rPr lang="cs-CZ" sz="2400" dirty="0"/>
              <a:t> + S                Fe</a:t>
            </a:r>
            <a:r>
              <a:rPr lang="cs-CZ" sz="2400" baseline="-25000" dirty="0"/>
              <a:t>2</a:t>
            </a:r>
            <a:r>
              <a:rPr lang="cs-CZ" sz="2400" dirty="0"/>
              <a:t>S</a:t>
            </a:r>
            <a:r>
              <a:rPr lang="cs-CZ" sz="2400" baseline="-25000" dirty="0"/>
              <a:t>3</a:t>
            </a:r>
          </a:p>
          <a:p>
            <a:pPr marL="0" indent="0">
              <a:buNone/>
            </a:pPr>
            <a:r>
              <a:rPr lang="cs-CZ" sz="2400" dirty="0"/>
              <a:t>1. úprava počtu atomů – ZZH</a:t>
            </a:r>
          </a:p>
          <a:p>
            <a:r>
              <a:rPr lang="cs-CZ" sz="2400" dirty="0">
                <a:solidFill>
                  <a:srgbClr val="FF0000"/>
                </a:solidFill>
              </a:rPr>
              <a:t> 2</a:t>
            </a:r>
            <a:r>
              <a:rPr lang="cs-CZ" sz="2400" dirty="0"/>
              <a:t> </a:t>
            </a:r>
            <a:r>
              <a:rPr lang="cs-CZ" sz="2400" dirty="0" err="1"/>
              <a:t>Fe</a:t>
            </a:r>
            <a:r>
              <a:rPr lang="cs-CZ" sz="2400" dirty="0"/>
              <a:t> +</a:t>
            </a:r>
            <a:r>
              <a:rPr lang="cs-CZ" sz="2400" dirty="0">
                <a:solidFill>
                  <a:srgbClr val="FF0000"/>
                </a:solidFill>
              </a:rPr>
              <a:t>3</a:t>
            </a:r>
            <a:r>
              <a:rPr lang="cs-CZ" sz="2400" dirty="0"/>
              <a:t> S                Fe</a:t>
            </a:r>
            <a:r>
              <a:rPr lang="cs-CZ" sz="2400" baseline="-25000" dirty="0"/>
              <a:t>2</a:t>
            </a:r>
            <a:r>
              <a:rPr lang="cs-CZ" sz="2400" dirty="0"/>
              <a:t>S</a:t>
            </a:r>
            <a:r>
              <a:rPr lang="cs-CZ" sz="2400" baseline="-25000" dirty="0"/>
              <a:t>3</a:t>
            </a:r>
            <a:endParaRPr lang="cs-CZ" sz="2400" dirty="0"/>
          </a:p>
          <a:p>
            <a:pPr marL="0" indent="0">
              <a:buNone/>
            </a:pPr>
            <a:r>
              <a:rPr lang="cs-CZ" sz="2400" dirty="0"/>
              <a:t>2.  podtrhnu reagující látky pro výpočet</a:t>
            </a:r>
          </a:p>
          <a:p>
            <a:r>
              <a:rPr lang="cs-CZ" sz="2400" dirty="0"/>
              <a:t> </a:t>
            </a:r>
            <a:r>
              <a:rPr lang="cs-CZ" sz="2400" dirty="0">
                <a:solidFill>
                  <a:srgbClr val="FF0000"/>
                </a:solidFill>
                <a:highlight>
                  <a:srgbClr val="FFFF00"/>
                </a:highlight>
              </a:rPr>
              <a:t>2</a:t>
            </a:r>
            <a:r>
              <a:rPr lang="cs-CZ" sz="2400" dirty="0">
                <a:highlight>
                  <a:srgbClr val="FFFF00"/>
                </a:highlight>
              </a:rPr>
              <a:t> </a:t>
            </a:r>
            <a:r>
              <a:rPr lang="cs-CZ" sz="2400" dirty="0" err="1">
                <a:highlight>
                  <a:srgbClr val="FFFF00"/>
                </a:highlight>
              </a:rPr>
              <a:t>Fe</a:t>
            </a:r>
            <a:r>
              <a:rPr lang="cs-CZ" sz="2400" dirty="0">
                <a:highlight>
                  <a:srgbClr val="FFFF00"/>
                </a:highlight>
              </a:rPr>
              <a:t> </a:t>
            </a:r>
            <a:r>
              <a:rPr lang="cs-CZ" sz="2400" dirty="0"/>
              <a:t>+</a:t>
            </a:r>
            <a:r>
              <a:rPr lang="cs-CZ" sz="2400" dirty="0">
                <a:solidFill>
                  <a:srgbClr val="FF0000"/>
                </a:solidFill>
              </a:rPr>
              <a:t>3</a:t>
            </a:r>
            <a:r>
              <a:rPr lang="cs-CZ" sz="2400" dirty="0"/>
              <a:t> S                </a:t>
            </a:r>
            <a:r>
              <a:rPr lang="cs-CZ" sz="2400" dirty="0">
                <a:highlight>
                  <a:srgbClr val="FFFF00"/>
                </a:highlight>
              </a:rPr>
              <a:t>Fe</a:t>
            </a:r>
            <a:r>
              <a:rPr lang="cs-CZ" sz="2400" baseline="-25000" dirty="0">
                <a:highlight>
                  <a:srgbClr val="FFFF00"/>
                </a:highlight>
              </a:rPr>
              <a:t>2</a:t>
            </a:r>
            <a:r>
              <a:rPr lang="cs-CZ" sz="2400" dirty="0">
                <a:highlight>
                  <a:srgbClr val="FFFF00"/>
                </a:highlight>
              </a:rPr>
              <a:t>S</a:t>
            </a:r>
            <a:r>
              <a:rPr lang="cs-CZ" sz="2400" baseline="-25000" dirty="0">
                <a:highlight>
                  <a:srgbClr val="FFFF00"/>
                </a:highlight>
              </a:rPr>
              <a:t>3</a:t>
            </a:r>
            <a:endParaRPr lang="cs-CZ" sz="2400" dirty="0">
              <a:solidFill>
                <a:srgbClr val="FF0000"/>
              </a:solidFill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cs-CZ" sz="2400" dirty="0">
                <a:solidFill>
                  <a:srgbClr val="FF0000"/>
                </a:solidFill>
              </a:rPr>
              <a:t>       5 g		            ? g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FF0000"/>
                </a:solidFill>
              </a:rPr>
              <a:t>3</a:t>
            </a:r>
            <a:r>
              <a:rPr lang="cs-CZ" sz="2400" dirty="0"/>
              <a:t>. Vypočítám hmotnost jednotlivých látek z rovnice</a:t>
            </a:r>
          </a:p>
          <a:p>
            <a:pPr marL="0" indent="0">
              <a:buNone/>
            </a:pPr>
            <a:r>
              <a:rPr lang="cs-CZ" sz="2400" dirty="0" err="1"/>
              <a:t>m</a:t>
            </a:r>
            <a:r>
              <a:rPr lang="cs-CZ" sz="2400" baseline="-25000" dirty="0" err="1"/>
              <a:t>Fe</a:t>
            </a:r>
            <a:r>
              <a:rPr lang="cs-CZ" sz="2400" dirty="0"/>
              <a:t>= n . M		m</a:t>
            </a:r>
            <a:r>
              <a:rPr lang="cs-CZ" sz="2400" baseline="-25000" dirty="0"/>
              <a:t>Fe2S3</a:t>
            </a:r>
            <a:r>
              <a:rPr lang="cs-CZ" sz="2400" dirty="0"/>
              <a:t>= </a:t>
            </a:r>
            <a:r>
              <a:rPr lang="cs-CZ" sz="2400" dirty="0" err="1"/>
              <a:t>n.M</a:t>
            </a:r>
            <a:endParaRPr lang="cs-CZ" sz="2400" dirty="0"/>
          </a:p>
          <a:p>
            <a:pPr marL="0" indent="0">
              <a:buNone/>
            </a:pPr>
            <a:r>
              <a:rPr lang="cs-CZ" sz="2400" dirty="0" err="1"/>
              <a:t>m</a:t>
            </a:r>
            <a:r>
              <a:rPr lang="cs-CZ" sz="2400" baseline="-25000" dirty="0" err="1"/>
              <a:t>Fe</a:t>
            </a:r>
            <a:r>
              <a:rPr lang="cs-CZ" sz="2400" dirty="0"/>
              <a:t>= 2. 55,8		m</a:t>
            </a:r>
            <a:r>
              <a:rPr lang="cs-CZ" sz="2400" baseline="-25000" dirty="0"/>
              <a:t>Fe2S3</a:t>
            </a:r>
            <a:r>
              <a:rPr lang="cs-CZ" sz="2400" dirty="0"/>
              <a:t>= 1. (2. 55,8 + 3. 32)</a:t>
            </a:r>
          </a:p>
          <a:p>
            <a:pPr marL="0" indent="0">
              <a:buNone/>
            </a:pPr>
            <a:r>
              <a:rPr lang="cs-CZ" sz="2400" dirty="0" err="1"/>
              <a:t>m</a:t>
            </a:r>
            <a:r>
              <a:rPr lang="cs-CZ" sz="2400" baseline="-25000" dirty="0" err="1"/>
              <a:t>Fe</a:t>
            </a:r>
            <a:r>
              <a:rPr lang="cs-CZ" sz="2400" dirty="0"/>
              <a:t>= 111,6 g		m</a:t>
            </a:r>
            <a:r>
              <a:rPr lang="cs-CZ" sz="2400" baseline="-25000" dirty="0"/>
              <a:t>Fe2S3</a:t>
            </a:r>
            <a:r>
              <a:rPr lang="cs-CZ" sz="2400" dirty="0"/>
              <a:t>= 207,6 g</a:t>
            </a:r>
          </a:p>
          <a:p>
            <a:pPr marL="0" indent="0">
              <a:buNone/>
            </a:pPr>
            <a:r>
              <a:rPr lang="cs-CZ" sz="2400" dirty="0"/>
              <a:t>4. Sestavím trojčlenku a vypočítám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err="1"/>
              <a:t>Fe</a:t>
            </a:r>
            <a:r>
              <a:rPr lang="cs-CZ" sz="2400" dirty="0"/>
              <a:t>		Fe</a:t>
            </a:r>
            <a:r>
              <a:rPr lang="cs-CZ" sz="2400" baseline="-25000" dirty="0"/>
              <a:t>2</a:t>
            </a:r>
            <a:r>
              <a:rPr lang="cs-CZ" sz="2400" dirty="0"/>
              <a:t>S</a:t>
            </a:r>
            <a:r>
              <a:rPr lang="cs-CZ" sz="2400" baseline="-25000" dirty="0"/>
              <a:t>3</a:t>
            </a:r>
            <a:endParaRPr lang="cs-CZ" sz="2400" dirty="0"/>
          </a:p>
          <a:p>
            <a:pPr marL="0" indent="0">
              <a:buNone/>
            </a:pPr>
            <a:r>
              <a:rPr lang="cs-CZ" sz="2400" dirty="0"/>
              <a:t>	111,6 g……………….207,6 g</a:t>
            </a:r>
          </a:p>
          <a:p>
            <a:pPr marL="0" indent="0">
              <a:buNone/>
            </a:pPr>
            <a:r>
              <a:rPr lang="cs-CZ" sz="2400" dirty="0"/>
              <a:t>Ze zadání:      5 g ……………….X ? g</a:t>
            </a:r>
          </a:p>
          <a:p>
            <a:pPr marL="0" indent="0">
              <a:buNone/>
            </a:pPr>
            <a:r>
              <a:rPr lang="cs-CZ" sz="2400" dirty="0"/>
              <a:t>_________________________________________</a:t>
            </a:r>
          </a:p>
          <a:p>
            <a:pPr marL="0" indent="0">
              <a:buNone/>
            </a:pPr>
            <a:r>
              <a:rPr lang="cs-CZ" sz="2400" dirty="0"/>
              <a:t>         x = 5: 111,6  . 207,6</a:t>
            </a:r>
          </a:p>
          <a:p>
            <a:pPr marL="0" indent="0">
              <a:buNone/>
            </a:pPr>
            <a:r>
              <a:rPr lang="cs-CZ" sz="2400" dirty="0"/>
              <a:t>         x = 9,3 g Fe</a:t>
            </a:r>
            <a:r>
              <a:rPr lang="cs-CZ" sz="2400" baseline="-25000" dirty="0"/>
              <a:t>2</a:t>
            </a:r>
            <a:r>
              <a:rPr lang="cs-CZ" sz="2400" dirty="0"/>
              <a:t>S</a:t>
            </a:r>
            <a:r>
              <a:rPr lang="cs-CZ" sz="2400" baseline="-25000" dirty="0"/>
              <a:t>3</a:t>
            </a:r>
            <a:r>
              <a:rPr lang="cs-CZ" sz="2400" dirty="0"/>
              <a:t>            Z 5 g železa vznikne 9, 3 sulfidu železitého.</a:t>
            </a:r>
          </a:p>
          <a:p>
            <a:endParaRPr lang="cs-CZ" dirty="0"/>
          </a:p>
        </p:txBody>
      </p: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DFADC507-04FD-4011-A88E-E0CCF90A7038}"/>
              </a:ext>
            </a:extLst>
          </p:cNvPr>
          <p:cNvCxnSpPr>
            <a:cxnSpLocks/>
          </p:cNvCxnSpPr>
          <p:nvPr/>
        </p:nvCxnSpPr>
        <p:spPr>
          <a:xfrm>
            <a:off x="1998482" y="2684282"/>
            <a:ext cx="5561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E8AD4D39-941E-40DF-BBB8-C35CAF1A4D4A}"/>
              </a:ext>
            </a:extLst>
          </p:cNvPr>
          <p:cNvCxnSpPr>
            <a:cxnSpLocks/>
          </p:cNvCxnSpPr>
          <p:nvPr/>
        </p:nvCxnSpPr>
        <p:spPr>
          <a:xfrm>
            <a:off x="2102177" y="2084895"/>
            <a:ext cx="45248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A704803A-9DD7-4539-8225-142CFCF155C1}"/>
              </a:ext>
            </a:extLst>
          </p:cNvPr>
          <p:cNvCxnSpPr>
            <a:cxnSpLocks/>
          </p:cNvCxnSpPr>
          <p:nvPr/>
        </p:nvCxnSpPr>
        <p:spPr>
          <a:xfrm>
            <a:off x="1998482" y="3245962"/>
            <a:ext cx="40692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>
            <a:extLst>
              <a:ext uri="{FF2B5EF4-FFF2-40B4-BE49-F238E27FC236}">
                <a16:creationId xmlns:a16="http://schemas.microsoft.com/office/drawing/2014/main" id="{77D8F8B3-5C4A-4F47-90CC-724A8681DB3B}"/>
              </a:ext>
            </a:extLst>
          </p:cNvPr>
          <p:cNvCxnSpPr/>
          <p:nvPr/>
        </p:nvCxnSpPr>
        <p:spPr>
          <a:xfrm flipV="1">
            <a:off x="4081806" y="5486400"/>
            <a:ext cx="0" cy="46191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>
            <a:extLst>
              <a:ext uri="{FF2B5EF4-FFF2-40B4-BE49-F238E27FC236}">
                <a16:creationId xmlns:a16="http://schemas.microsoft.com/office/drawing/2014/main" id="{3628E53D-7EF7-44D9-946E-9A9372335700}"/>
              </a:ext>
            </a:extLst>
          </p:cNvPr>
          <p:cNvCxnSpPr/>
          <p:nvPr/>
        </p:nvCxnSpPr>
        <p:spPr>
          <a:xfrm flipV="1">
            <a:off x="1773810" y="5486400"/>
            <a:ext cx="0" cy="46191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58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DF5F47-2F6C-48D0-9953-D68955D3F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A5E6989-F1CB-42B5-ACD8-55C534124C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 Kolik rtuti vznikne rozkladem 15 g oxidu rtuťnatého?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2. Kolik mědi budeme potřebovat ke vzniku 25 g oxidu měďného?</a:t>
            </a:r>
          </a:p>
          <a:p>
            <a:endParaRPr lang="cs-CZ" dirty="0"/>
          </a:p>
          <a:p>
            <a:r>
              <a:rPr lang="cs-CZ" dirty="0"/>
              <a:t>3. Kolik jódu budeme potřebovat ke vzniku 12 g </a:t>
            </a:r>
            <a:r>
              <a:rPr lang="cs-CZ"/>
              <a:t>jodidu draselného?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05474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8092</TotalTime>
  <Words>291</Words>
  <Application>Microsoft Office PowerPoint</Application>
  <PresentationFormat>Širokoúhlá obrazovka</PresentationFormat>
  <Paragraphs>39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Motiv Office</vt:lpstr>
      <vt:lpstr>opakování</vt:lpstr>
      <vt:lpstr>Ověř ZZH v chemické rovnici</vt:lpstr>
      <vt:lpstr>Výpočet z chemické rovnice</vt:lpstr>
      <vt:lpstr>Výpočet z chemické rovnice- zápis</vt:lpstr>
      <vt:lpstr>Příklady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Dagmar Hegrová</dc:creator>
  <cp:lastModifiedBy>Dagmar Hegrová</cp:lastModifiedBy>
  <cp:revision>15</cp:revision>
  <cp:lastPrinted>2021-04-29T06:22:08Z</cp:lastPrinted>
  <dcterms:created xsi:type="dcterms:W3CDTF">2021-04-21T09:43:12Z</dcterms:created>
  <dcterms:modified xsi:type="dcterms:W3CDTF">2021-05-06T10:23:17Z</dcterms:modified>
</cp:coreProperties>
</file>